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7" r:id="rId2"/>
    <p:sldMasterId id="214748370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2" r:id="rId5"/>
    <p:sldId id="260" r:id="rId6"/>
    <p:sldId id="265" r:id="rId7"/>
    <p:sldId id="259" r:id="rId8"/>
    <p:sldId id="270" r:id="rId9"/>
    <p:sldId id="271" r:id="rId10"/>
    <p:sldId id="264" r:id="rId11"/>
    <p:sldId id="269" r:id="rId12"/>
    <p:sldId id="257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B"/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/>
    <p:restoredTop sz="73875" autoAdjust="0"/>
  </p:normalViewPr>
  <p:slideViewPr>
    <p:cSldViewPr snapToGrid="0" snapToObjects="1">
      <p:cViewPr varScale="1">
        <p:scale>
          <a:sx n="68" d="100"/>
          <a:sy n="68" d="100"/>
        </p:scale>
        <p:origin x="20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52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96B69-CAC8-F240-8860-3EE8924FEF84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75AD2-386E-B244-AE01-FF9480619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D3582-50E4-7F40-9AEB-8795D2B2438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979E-94D2-E942-A29B-D8E4580C61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Programa</a:t>
            </a:r>
          </a:p>
          <a:p>
            <a:r>
              <a:rPr lang="pt-BR" dirty="0" smtClean="0"/>
              <a:t>Boa</a:t>
            </a:r>
            <a:r>
              <a:rPr lang="pt-BR" baseline="0" dirty="0" smtClean="0"/>
              <a:t> tarde a todos.</a:t>
            </a:r>
          </a:p>
          <a:p>
            <a:r>
              <a:rPr lang="pt-BR" baseline="0" dirty="0" smtClean="0"/>
              <a:t>Meu nome é Robson Crestani.</a:t>
            </a:r>
          </a:p>
          <a:p>
            <a:r>
              <a:rPr lang="pt-BR" baseline="0" dirty="0" smtClean="0"/>
              <a:t>Atualmente trabalho no SEBRAE/PR, especificamente nas Linhas estratégicas de Educação Empreendedora e Lideranças.</a:t>
            </a:r>
          </a:p>
          <a:p>
            <a:r>
              <a:rPr lang="pt-BR" dirty="0" smtClean="0"/>
              <a:t>Eu queria agradecer a oportunidade de</a:t>
            </a:r>
            <a:r>
              <a:rPr lang="pt-BR" baseline="0" dirty="0" smtClean="0"/>
              <a:t> dividir com vocês um pouco do programa e suas boas práticas no Estado.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9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SEBRAE já tua com educação de crianças e jovens a muito tempo, mas desde 2013 atua fortemente nesse ambiente, pois a educação empreendedora se tornou um direcionamento estratégico do SEBRAE. </a:t>
            </a:r>
          </a:p>
          <a:p>
            <a:r>
              <a:rPr lang="pt-BR" dirty="0" smtClean="0"/>
              <a:t>4 anos de atuação no Paraná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84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- O que o programa se propõe a entregar é o desenvolvimento de uma cultura empreendedora no PR....</a:t>
            </a:r>
          </a:p>
          <a:p>
            <a:r>
              <a:rPr lang="pt-BR" dirty="0" smtClean="0"/>
              <a:t>2º - Como?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r>
              <a:rPr lang="pt-BR" baseline="0" dirty="0" smtClean="0"/>
              <a:t> pelo qual o SEBRAE trabalha om a Educação Empreendedora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92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PROGRAMA IMPLANTADO.</a:t>
            </a:r>
            <a:r>
              <a:rPr lang="pt-BR" baseline="0" dirty="0" smtClean="0"/>
              <a:t> </a:t>
            </a:r>
          </a:p>
          <a:p>
            <a:r>
              <a:rPr lang="pt-BR" baseline="0" dirty="0" smtClean="0"/>
              <a:t>PARCERIA COM 127 SECRETARIAS DE EDUCAÇÃO MUNICIPAIS E PREFEITURAS.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4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PARCERIA</a:t>
            </a:r>
            <a:r>
              <a:rPr lang="pt-BR" baseline="0" dirty="0" smtClean="0"/>
              <a:t> COM O PROGRAMA CIDADE EMPREENDEDORA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18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PARCERIA COM A SEED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52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2016,</a:t>
            </a:r>
            <a:r>
              <a:rPr lang="pt-BR" baseline="0" dirty="0" smtClean="0"/>
              <a:t> a expectativa é dobrar esse número.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0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instituições de ensino superior são cruciais para impulsionar o empreendedorismo;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979E-94D2-E942-A29B-D8E4580C610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0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7F4253-ED9D-2C4D-9A23-E8E71EF9003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F7497B-AFF8-A44F-B7E3-0394501E7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5" y="1496786"/>
            <a:ext cx="6452756" cy="3160732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01435" y="1496786"/>
            <a:ext cx="6452756" cy="3160732"/>
          </a:xfrm>
          <a:prstGeom prst="rect">
            <a:avLst/>
          </a:prstGeom>
          <a:solidFill>
            <a:schemeClr val="accent1">
              <a:alpha val="3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17950" y="1984664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16351" y="2165753"/>
            <a:ext cx="9160351" cy="286789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Shape 581"/>
          <p:cNvGrpSpPr/>
          <p:nvPr/>
        </p:nvGrpSpPr>
        <p:grpSpPr>
          <a:xfrm>
            <a:off x="600635" y="2689529"/>
            <a:ext cx="325618" cy="672566"/>
            <a:chOff x="4747025" y="2332025"/>
            <a:chExt cx="166850" cy="378750"/>
          </a:xfrm>
        </p:grpSpPr>
        <p:sp>
          <p:nvSpPr>
            <p:cNvPr id="7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581"/>
          <p:cNvGrpSpPr/>
          <p:nvPr/>
        </p:nvGrpSpPr>
        <p:grpSpPr>
          <a:xfrm>
            <a:off x="1161903" y="2955008"/>
            <a:ext cx="325618" cy="672566"/>
            <a:chOff x="4747025" y="2332025"/>
            <a:chExt cx="166850" cy="378750"/>
          </a:xfrm>
        </p:grpSpPr>
        <p:sp>
          <p:nvSpPr>
            <p:cNvPr id="10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hape 581"/>
          <p:cNvGrpSpPr/>
          <p:nvPr/>
        </p:nvGrpSpPr>
        <p:grpSpPr>
          <a:xfrm>
            <a:off x="218913" y="3145967"/>
            <a:ext cx="325618" cy="672566"/>
            <a:chOff x="4747025" y="2332025"/>
            <a:chExt cx="166850" cy="378750"/>
          </a:xfrm>
        </p:grpSpPr>
        <p:sp>
          <p:nvSpPr>
            <p:cNvPr id="13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" name="Shape 581"/>
          <p:cNvGrpSpPr/>
          <p:nvPr/>
        </p:nvGrpSpPr>
        <p:grpSpPr>
          <a:xfrm>
            <a:off x="747253" y="3397902"/>
            <a:ext cx="325618" cy="672566"/>
            <a:chOff x="4747025" y="2332025"/>
            <a:chExt cx="166850" cy="378750"/>
          </a:xfrm>
        </p:grpSpPr>
        <p:sp>
          <p:nvSpPr>
            <p:cNvPr id="16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302"/>
          <p:cNvSpPr txBox="1">
            <a:spLocks/>
          </p:cNvSpPr>
          <p:nvPr/>
        </p:nvSpPr>
        <p:spPr>
          <a:xfrm>
            <a:off x="838336" y="4098462"/>
            <a:ext cx="8287486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NÚMERO DE CRIANÇAS JÁ CAPACITADAS NOS PROGRAMAS DO ENSINO FUNDAMENTAL E MÉDIO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0" name="Shape 581"/>
          <p:cNvGrpSpPr/>
          <p:nvPr/>
        </p:nvGrpSpPr>
        <p:grpSpPr>
          <a:xfrm>
            <a:off x="-146418" y="2773877"/>
            <a:ext cx="325618" cy="672566"/>
            <a:chOff x="4747025" y="2332025"/>
            <a:chExt cx="166850" cy="378750"/>
          </a:xfrm>
        </p:grpSpPr>
        <p:sp>
          <p:nvSpPr>
            <p:cNvPr id="21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581"/>
          <p:cNvGrpSpPr/>
          <p:nvPr/>
        </p:nvGrpSpPr>
        <p:grpSpPr>
          <a:xfrm>
            <a:off x="942604" y="2369274"/>
            <a:ext cx="325618" cy="672566"/>
            <a:chOff x="4747025" y="2332025"/>
            <a:chExt cx="166850" cy="378750"/>
          </a:xfrm>
        </p:grpSpPr>
        <p:sp>
          <p:nvSpPr>
            <p:cNvPr id="24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581"/>
          <p:cNvGrpSpPr/>
          <p:nvPr/>
        </p:nvGrpSpPr>
        <p:grpSpPr>
          <a:xfrm>
            <a:off x="213624" y="2437594"/>
            <a:ext cx="325618" cy="672566"/>
            <a:chOff x="4747025" y="2332025"/>
            <a:chExt cx="166850" cy="378750"/>
          </a:xfrm>
        </p:grpSpPr>
        <p:sp>
          <p:nvSpPr>
            <p:cNvPr id="27" name="Shape 58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58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303"/>
          <p:cNvSpPr/>
          <p:nvPr/>
        </p:nvSpPr>
        <p:spPr>
          <a:xfrm>
            <a:off x="1441704" y="2269772"/>
            <a:ext cx="7684118" cy="16627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6000" b="1" i="0" dirty="0" smtClean="0">
                <a:ln>
                  <a:noFill/>
                </a:ln>
                <a:solidFill>
                  <a:schemeClr val="bg1"/>
                </a:solidFill>
                <a:latin typeface="Muli"/>
              </a:rPr>
              <a:t>100.000</a:t>
            </a:r>
            <a:endParaRPr sz="6000" b="1" i="0" dirty="0">
              <a:ln>
                <a:noFill/>
              </a:ln>
              <a:solidFill>
                <a:schemeClr val="bg1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0" y="1756229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7950" y="1937318"/>
            <a:ext cx="9160351" cy="286789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hape 302"/>
          <p:cNvSpPr txBox="1">
            <a:spLocks/>
          </p:cNvSpPr>
          <p:nvPr/>
        </p:nvSpPr>
        <p:spPr>
          <a:xfrm>
            <a:off x="53850" y="3852617"/>
            <a:ext cx="9106501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INSTITUIÇÕES DE ENSINO SUPERIOR NO PARANÁ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" name="Shape 303"/>
          <p:cNvSpPr/>
          <p:nvPr/>
        </p:nvSpPr>
        <p:spPr>
          <a:xfrm>
            <a:off x="2740984" y="2063032"/>
            <a:ext cx="3678382" cy="166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3600" b="1" i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51</a:t>
            </a:r>
            <a:endParaRPr sz="3600" b="1" i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  <p:grpSp>
        <p:nvGrpSpPr>
          <p:cNvPr id="33" name="Shape 488"/>
          <p:cNvGrpSpPr/>
          <p:nvPr/>
        </p:nvGrpSpPr>
        <p:grpSpPr>
          <a:xfrm>
            <a:off x="509958" y="2499703"/>
            <a:ext cx="1275299" cy="872251"/>
            <a:chOff x="1934025" y="1001650"/>
            <a:chExt cx="415300" cy="355600"/>
          </a:xfrm>
        </p:grpSpPr>
        <p:sp>
          <p:nvSpPr>
            <p:cNvPr id="34" name="Shape 48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49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49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492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59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34301" y="1898656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16351" y="2079745"/>
            <a:ext cx="9160351" cy="286789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hape 302"/>
          <p:cNvSpPr txBox="1">
            <a:spLocks/>
          </p:cNvSpPr>
          <p:nvPr/>
        </p:nvSpPr>
        <p:spPr>
          <a:xfrm>
            <a:off x="1814286" y="4012454"/>
            <a:ext cx="7347664" cy="867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ACADÊMICOS JÁ CAPACITADOS EM PROGRAMAS DE EDUCAÇÃO EMPREENDEDORA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Shape 303"/>
          <p:cNvSpPr/>
          <p:nvPr/>
        </p:nvSpPr>
        <p:spPr>
          <a:xfrm>
            <a:off x="1814286" y="2192802"/>
            <a:ext cx="7329714" cy="166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3600" b="1" i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22.000</a:t>
            </a:r>
            <a:endParaRPr sz="3600" b="1" i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  <p:grpSp>
        <p:nvGrpSpPr>
          <p:cNvPr id="15" name="Shape 515"/>
          <p:cNvGrpSpPr/>
          <p:nvPr/>
        </p:nvGrpSpPr>
        <p:grpSpPr>
          <a:xfrm>
            <a:off x="206488" y="2422248"/>
            <a:ext cx="632594" cy="567658"/>
            <a:chOff x="1923675" y="1633650"/>
            <a:chExt cx="436000" cy="435975"/>
          </a:xfrm>
        </p:grpSpPr>
        <p:sp>
          <p:nvSpPr>
            <p:cNvPr id="16" name="Shape 5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1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578"/>
          <p:cNvGrpSpPr/>
          <p:nvPr/>
        </p:nvGrpSpPr>
        <p:grpSpPr>
          <a:xfrm>
            <a:off x="876239" y="2617067"/>
            <a:ext cx="407450" cy="633599"/>
            <a:chOff x="3384375" y="2267500"/>
            <a:chExt cx="203375" cy="507825"/>
          </a:xfrm>
        </p:grpSpPr>
        <p:sp>
          <p:nvSpPr>
            <p:cNvPr id="23" name="Shape 57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80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584"/>
          <p:cNvGrpSpPr/>
          <p:nvPr/>
        </p:nvGrpSpPr>
        <p:grpSpPr>
          <a:xfrm>
            <a:off x="104815" y="3196391"/>
            <a:ext cx="406663" cy="646139"/>
            <a:chOff x="4071800" y="2269925"/>
            <a:chExt cx="172925" cy="502950"/>
          </a:xfrm>
        </p:grpSpPr>
        <p:sp>
          <p:nvSpPr>
            <p:cNvPr id="26" name="Shape 585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86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515"/>
          <p:cNvGrpSpPr/>
          <p:nvPr/>
        </p:nvGrpSpPr>
        <p:grpSpPr>
          <a:xfrm>
            <a:off x="669812" y="3431755"/>
            <a:ext cx="593524" cy="620623"/>
            <a:chOff x="1923675" y="1633650"/>
            <a:chExt cx="436000" cy="435975"/>
          </a:xfrm>
        </p:grpSpPr>
        <p:sp>
          <p:nvSpPr>
            <p:cNvPr id="38" name="Shape 5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51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5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54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2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0800000">
            <a:off x="275768" y="275771"/>
            <a:ext cx="8592459" cy="6241143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hape 302"/>
          <p:cNvSpPr txBox="1">
            <a:spLocks/>
          </p:cNvSpPr>
          <p:nvPr/>
        </p:nvSpPr>
        <p:spPr>
          <a:xfrm>
            <a:off x="682172" y="3989937"/>
            <a:ext cx="7347664" cy="867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Robson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Crestani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rcrestani@pr.sebrae.com.br</a:t>
            </a:r>
          </a:p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Educação Empreendedora – Sebrae/PR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303"/>
          <p:cNvSpPr/>
          <p:nvPr/>
        </p:nvSpPr>
        <p:spPr>
          <a:xfrm>
            <a:off x="682172" y="2170285"/>
            <a:ext cx="7786419" cy="13131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3600" b="1" i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OBRIGADO</a:t>
            </a:r>
            <a:endParaRPr sz="3600" b="1" i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942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8209" y="166255"/>
            <a:ext cx="8707582" cy="6463145"/>
          </a:xfrm>
          <a:prstGeom prst="rect">
            <a:avLst/>
          </a:prstGeom>
          <a:solidFill>
            <a:schemeClr val="accent1">
              <a:alpha val="5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7955" y="2235202"/>
            <a:ext cx="5482767" cy="1836056"/>
          </a:xfrm>
          <a:prstGeom prst="rect">
            <a:avLst/>
          </a:prstGeom>
          <a:solidFill>
            <a:schemeClr val="accent1">
              <a:alpha val="53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dirty="0" smtClean="0">
                <a:latin typeface="Arial Black" panose="020B0A04020102020204" pitchFamily="34" charset="0"/>
              </a:rPr>
              <a:t>2013</a:t>
            </a:r>
            <a:endParaRPr lang="pt-BR" sz="10000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7955" y="2235201"/>
            <a:ext cx="5482767" cy="1836057"/>
          </a:xfrm>
          <a:prstGeom prst="rect">
            <a:avLst/>
          </a:prstGeom>
          <a:solidFill>
            <a:schemeClr val="accent1">
              <a:alpha val="53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dirty="0" smtClean="0">
                <a:latin typeface="Arial Black" panose="020B0A04020102020204" pitchFamily="34" charset="0"/>
              </a:rPr>
              <a:t>2014</a:t>
            </a:r>
            <a:endParaRPr lang="pt-BR" sz="10000" dirty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17225" y="2235201"/>
            <a:ext cx="5463498" cy="1836058"/>
          </a:xfrm>
          <a:prstGeom prst="rect">
            <a:avLst/>
          </a:prstGeom>
          <a:solidFill>
            <a:schemeClr val="accent1">
              <a:alpha val="53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dirty="0" smtClean="0">
                <a:latin typeface="Arial Black" panose="020B0A04020102020204" pitchFamily="34" charset="0"/>
              </a:rPr>
              <a:t>2015</a:t>
            </a:r>
            <a:endParaRPr lang="pt-BR" sz="10000" dirty="0"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17225" y="2235203"/>
            <a:ext cx="5463497" cy="1836056"/>
          </a:xfrm>
          <a:prstGeom prst="rect">
            <a:avLst/>
          </a:prstGeom>
          <a:solidFill>
            <a:srgbClr val="0073BB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dirty="0" smtClean="0">
                <a:latin typeface="Arial Black" panose="020B0A04020102020204" pitchFamily="34" charset="0"/>
              </a:rPr>
              <a:t>2016</a:t>
            </a:r>
            <a:endParaRPr lang="pt-BR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8209" y="166255"/>
            <a:ext cx="8707582" cy="6463145"/>
          </a:xfrm>
          <a:prstGeom prst="rect">
            <a:avLst/>
          </a:prstGeom>
          <a:solidFill>
            <a:schemeClr val="accent1">
              <a:alpha val="5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2118" y="2482094"/>
            <a:ext cx="849976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 empreendedorismo </a:t>
            </a:r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todos os níveis da educação formal, no ensino público e privado,  desenvolvendo no Paraná uma cultura empreendedora</a:t>
            </a:r>
            <a:r>
              <a:rPr lang="pt-B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479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pt-BR" b="1" dirty="0">
              <a:solidFill>
                <a:srgbClr val="00B0F0">
                  <a:alpha val="7333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  <p:sp>
        <p:nvSpPr>
          <p:cNvPr id="32" name="CaixaDeTexto 8"/>
          <p:cNvSpPr txBox="1">
            <a:spLocks noChangeArrowheads="1"/>
          </p:cNvSpPr>
          <p:nvPr/>
        </p:nvSpPr>
        <p:spPr bwMode="auto">
          <a:xfrm>
            <a:off x="430212" y="60424"/>
            <a:ext cx="87137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Conteúdos de E</a:t>
            </a: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mpreendedorismo</a:t>
            </a:r>
            <a:r>
              <a:rPr lang="pt-BR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geram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eflexão </a:t>
            </a: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VIDA e CARREIRA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desenvolvem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ompetências </a:t>
            </a: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empreendedoras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que o estudante decida por </a:t>
            </a: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22118" y="2053263"/>
            <a:ext cx="8499763" cy="394501"/>
          </a:xfrm>
          <a:prstGeom prst="rect">
            <a:avLst/>
          </a:prstGeom>
          <a:solidFill>
            <a:srgbClr val="0073BB">
              <a:alpha val="5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 DE VALOR DO PROGRAMA</a:t>
            </a:r>
            <a:endParaRPr lang="pt-B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Seta para baixo 33"/>
          <p:cNvSpPr/>
          <p:nvPr/>
        </p:nvSpPr>
        <p:spPr>
          <a:xfrm>
            <a:off x="3006105" y="4323308"/>
            <a:ext cx="485775" cy="977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5598393" y="4321721"/>
            <a:ext cx="485775" cy="97948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2253693" y="5447183"/>
            <a:ext cx="20982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 b="1" dirty="0"/>
              <a:t>Fazer parte de um</a:t>
            </a:r>
          </a:p>
          <a:p>
            <a:pPr algn="ctr" eaLnBrk="1" hangingPunct="1"/>
            <a:r>
              <a:rPr lang="pt-BR" sz="2000" b="1" dirty="0"/>
              <a:t>negócio</a:t>
            </a:r>
          </a:p>
        </p:txBody>
      </p:sp>
      <p:sp>
        <p:nvSpPr>
          <p:cNvPr id="37" name="CaixaDeTexto 7"/>
          <p:cNvSpPr txBox="1">
            <a:spLocks noChangeArrowheads="1"/>
          </p:cNvSpPr>
          <p:nvPr/>
        </p:nvSpPr>
        <p:spPr bwMode="auto">
          <a:xfrm>
            <a:off x="4916888" y="5445224"/>
            <a:ext cx="1985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 b="1" dirty="0"/>
              <a:t>T</a:t>
            </a:r>
            <a:r>
              <a:rPr lang="pt-BR" sz="2000" b="1" dirty="0" smtClean="0"/>
              <a:t>er </a:t>
            </a:r>
            <a:r>
              <a:rPr lang="pt-BR" sz="2000" b="1" dirty="0"/>
              <a:t>o seu próprio</a:t>
            </a:r>
          </a:p>
          <a:p>
            <a:pPr algn="ctr" eaLnBrk="1" hangingPunct="1"/>
            <a:r>
              <a:rPr lang="pt-BR" sz="2000" b="1" dirty="0"/>
              <a:t>negócio</a:t>
            </a:r>
          </a:p>
        </p:txBody>
      </p:sp>
    </p:spTree>
    <p:extLst>
      <p:ext uri="{BB962C8B-B14F-4D97-AF65-F5344CB8AC3E}">
        <p14:creationId xmlns:p14="http://schemas.microsoft.com/office/powerpoint/2010/main" val="6883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8209" y="166255"/>
            <a:ext cx="8707582" cy="6463145"/>
          </a:xfrm>
          <a:prstGeom prst="rect">
            <a:avLst/>
          </a:prstGeom>
          <a:solidFill>
            <a:schemeClr val="accent1">
              <a:alpha val="5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/>
          </a:p>
        </p:txBody>
      </p:sp>
      <p:sp>
        <p:nvSpPr>
          <p:cNvPr id="6" name="CaixaDeTexto 5"/>
          <p:cNvSpPr txBox="1"/>
          <p:nvPr/>
        </p:nvSpPr>
        <p:spPr>
          <a:xfrm>
            <a:off x="924885" y="1373289"/>
            <a:ext cx="63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77,7% DA POPULAÇÃO  CONSIDERA O EMPREENDEDORISMO COMO UMA OPÇÃO DE CARREIRA</a:t>
            </a: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4885" y="2491033"/>
            <a:ext cx="710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49% DOS ENTREVISTADOS NA PESQUISA CONSIDERAM QUE A FALTA DE EDUCAÇÃO E </a:t>
            </a: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CAPACITAÇÃO </a:t>
            </a: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OS RESPONSÁVEIS POR UM AMBIENTE DESFAVORÁVEL PARA EMPREENDER NO BRASIL</a:t>
            </a: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4887" y="3904053"/>
            <a:ext cx="710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48,6% DA POPULAÇÃO ACREDITA QUE O CAMINHO PARA UM AMBIENTE MAIS PROPÍCIO AO DESENVOLVIMENTO PARTE DA EDUCAÇÃO E CAPACITAÇÃO DAS PESSOAS.</a:t>
            </a: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hape 292"/>
          <p:cNvSpPr/>
          <p:nvPr/>
        </p:nvSpPr>
        <p:spPr>
          <a:xfrm>
            <a:off x="520504" y="1500566"/>
            <a:ext cx="339433" cy="391778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2118" y="398841"/>
            <a:ext cx="8499763" cy="394501"/>
          </a:xfrm>
          <a:prstGeom prst="rect">
            <a:avLst/>
          </a:prstGeom>
          <a:solidFill>
            <a:srgbClr val="0073BB">
              <a:alpha val="5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 2015</a:t>
            </a:r>
            <a:endParaRPr lang="pt-B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hape 292"/>
          <p:cNvSpPr/>
          <p:nvPr/>
        </p:nvSpPr>
        <p:spPr>
          <a:xfrm>
            <a:off x="520502" y="4169829"/>
            <a:ext cx="339433" cy="391778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Shape 292"/>
          <p:cNvSpPr/>
          <p:nvPr/>
        </p:nvSpPr>
        <p:spPr>
          <a:xfrm>
            <a:off x="520503" y="2756809"/>
            <a:ext cx="339433" cy="391778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8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-16351" y="1758028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" y="586859"/>
            <a:ext cx="7867650" cy="5314950"/>
          </a:xfrm>
          <a:prstGeom prst="rect">
            <a:avLst/>
          </a:prstGeom>
        </p:spPr>
      </p:pic>
      <p:sp>
        <p:nvSpPr>
          <p:cNvPr id="21" name="Shape 292"/>
          <p:cNvSpPr/>
          <p:nvPr/>
        </p:nvSpPr>
        <p:spPr>
          <a:xfrm>
            <a:off x="1567648" y="2983366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Shape 292"/>
          <p:cNvSpPr/>
          <p:nvPr/>
        </p:nvSpPr>
        <p:spPr>
          <a:xfrm>
            <a:off x="1706423" y="376650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Shape 292"/>
          <p:cNvSpPr/>
          <p:nvPr/>
        </p:nvSpPr>
        <p:spPr>
          <a:xfrm>
            <a:off x="2163417" y="4665541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Shape 292"/>
          <p:cNvSpPr/>
          <p:nvPr/>
        </p:nvSpPr>
        <p:spPr>
          <a:xfrm>
            <a:off x="2425856" y="415385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" name="Shape 292"/>
          <p:cNvSpPr/>
          <p:nvPr/>
        </p:nvSpPr>
        <p:spPr>
          <a:xfrm>
            <a:off x="6021041" y="440455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" name="Shape 292"/>
          <p:cNvSpPr/>
          <p:nvPr/>
        </p:nvSpPr>
        <p:spPr>
          <a:xfrm>
            <a:off x="5605182" y="359212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" name="Shape 292"/>
          <p:cNvSpPr/>
          <p:nvPr/>
        </p:nvSpPr>
        <p:spPr>
          <a:xfrm>
            <a:off x="2857975" y="1889541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" name="Shape 292"/>
          <p:cNvSpPr/>
          <p:nvPr/>
        </p:nvSpPr>
        <p:spPr>
          <a:xfrm>
            <a:off x="2527106" y="292409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" name="Shape 292"/>
          <p:cNvSpPr/>
          <p:nvPr/>
        </p:nvSpPr>
        <p:spPr>
          <a:xfrm>
            <a:off x="5932266" y="1579832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744955" y="486152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" name="Shape 292"/>
          <p:cNvSpPr/>
          <p:nvPr/>
        </p:nvSpPr>
        <p:spPr>
          <a:xfrm>
            <a:off x="4279675" y="506425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" name="Shape 292"/>
          <p:cNvSpPr/>
          <p:nvPr/>
        </p:nvSpPr>
        <p:spPr>
          <a:xfrm>
            <a:off x="5706432" y="2214048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Shape 292"/>
          <p:cNvSpPr/>
          <p:nvPr/>
        </p:nvSpPr>
        <p:spPr>
          <a:xfrm>
            <a:off x="2163417" y="338962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" name="Shape 292"/>
          <p:cNvSpPr/>
          <p:nvPr/>
        </p:nvSpPr>
        <p:spPr>
          <a:xfrm>
            <a:off x="6960561" y="327899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" name="Shape 292"/>
          <p:cNvSpPr/>
          <p:nvPr/>
        </p:nvSpPr>
        <p:spPr>
          <a:xfrm>
            <a:off x="3557783" y="5188652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" name="Shape 292"/>
          <p:cNvSpPr/>
          <p:nvPr/>
        </p:nvSpPr>
        <p:spPr>
          <a:xfrm>
            <a:off x="5027852" y="441040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" name="Shape 292"/>
          <p:cNvSpPr/>
          <p:nvPr/>
        </p:nvSpPr>
        <p:spPr>
          <a:xfrm>
            <a:off x="4589533" y="121693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" name="Shape 292"/>
          <p:cNvSpPr/>
          <p:nvPr/>
        </p:nvSpPr>
        <p:spPr>
          <a:xfrm>
            <a:off x="3125694" y="111568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" name="Shape 303"/>
          <p:cNvSpPr/>
          <p:nvPr/>
        </p:nvSpPr>
        <p:spPr>
          <a:xfrm>
            <a:off x="1459882" y="2052174"/>
            <a:ext cx="5294209" cy="166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3600" b="1" i="0" dirty="0" smtClean="0">
                <a:ln>
                  <a:noFill/>
                </a:ln>
                <a:solidFill>
                  <a:srgbClr val="00B0F0">
                    <a:alpha val="7333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127</a:t>
            </a:r>
            <a:endParaRPr sz="3600" b="1" i="0" dirty="0">
              <a:ln>
                <a:noFill/>
              </a:ln>
              <a:solidFill>
                <a:srgbClr val="00B0F0">
                  <a:alpha val="7333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  <p:sp>
        <p:nvSpPr>
          <p:cNvPr id="41" name="Shape 292"/>
          <p:cNvSpPr/>
          <p:nvPr/>
        </p:nvSpPr>
        <p:spPr>
          <a:xfrm>
            <a:off x="6563553" y="390777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" name="Shape 292"/>
          <p:cNvSpPr/>
          <p:nvPr/>
        </p:nvSpPr>
        <p:spPr>
          <a:xfrm>
            <a:off x="7619962" y="426506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" name="Shape 292"/>
          <p:cNvSpPr/>
          <p:nvPr/>
        </p:nvSpPr>
        <p:spPr>
          <a:xfrm>
            <a:off x="6912674" y="446238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" name="Shape 302"/>
          <p:cNvSpPr txBox="1">
            <a:spLocks/>
          </p:cNvSpPr>
          <p:nvPr/>
        </p:nvSpPr>
        <p:spPr>
          <a:xfrm>
            <a:off x="516456" y="3828141"/>
            <a:ext cx="7526437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MUNICÍPIOS </a:t>
            </a:r>
            <a:endParaRPr lang="e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5688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-16351" y="1758028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" y="586859"/>
            <a:ext cx="7867650" cy="5314950"/>
          </a:xfrm>
          <a:prstGeom prst="rect">
            <a:avLst/>
          </a:prstGeom>
        </p:spPr>
      </p:pic>
      <p:sp>
        <p:nvSpPr>
          <p:cNvPr id="21" name="Shape 292"/>
          <p:cNvSpPr/>
          <p:nvPr/>
        </p:nvSpPr>
        <p:spPr>
          <a:xfrm>
            <a:off x="1567648" y="2983366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Shape 292"/>
          <p:cNvSpPr/>
          <p:nvPr/>
        </p:nvSpPr>
        <p:spPr>
          <a:xfrm>
            <a:off x="1706423" y="376650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Shape 292"/>
          <p:cNvSpPr/>
          <p:nvPr/>
        </p:nvSpPr>
        <p:spPr>
          <a:xfrm>
            <a:off x="2163417" y="4665541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Shape 292"/>
          <p:cNvSpPr/>
          <p:nvPr/>
        </p:nvSpPr>
        <p:spPr>
          <a:xfrm>
            <a:off x="2425856" y="415385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" name="Shape 292"/>
          <p:cNvSpPr/>
          <p:nvPr/>
        </p:nvSpPr>
        <p:spPr>
          <a:xfrm>
            <a:off x="6021041" y="440455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" name="Shape 292"/>
          <p:cNvSpPr/>
          <p:nvPr/>
        </p:nvSpPr>
        <p:spPr>
          <a:xfrm>
            <a:off x="5605182" y="359212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" name="Shape 292"/>
          <p:cNvSpPr/>
          <p:nvPr/>
        </p:nvSpPr>
        <p:spPr>
          <a:xfrm>
            <a:off x="2857975" y="1889541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" name="Shape 292"/>
          <p:cNvSpPr/>
          <p:nvPr/>
        </p:nvSpPr>
        <p:spPr>
          <a:xfrm>
            <a:off x="2527106" y="292409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" name="Shape 292"/>
          <p:cNvSpPr/>
          <p:nvPr/>
        </p:nvSpPr>
        <p:spPr>
          <a:xfrm>
            <a:off x="5932266" y="1579832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744955" y="486152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" name="Shape 292"/>
          <p:cNvSpPr/>
          <p:nvPr/>
        </p:nvSpPr>
        <p:spPr>
          <a:xfrm>
            <a:off x="4279675" y="506425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" name="Shape 292"/>
          <p:cNvSpPr/>
          <p:nvPr/>
        </p:nvSpPr>
        <p:spPr>
          <a:xfrm>
            <a:off x="5706432" y="2214048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Shape 292"/>
          <p:cNvSpPr/>
          <p:nvPr/>
        </p:nvSpPr>
        <p:spPr>
          <a:xfrm>
            <a:off x="2163417" y="338962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" name="Shape 292"/>
          <p:cNvSpPr/>
          <p:nvPr/>
        </p:nvSpPr>
        <p:spPr>
          <a:xfrm>
            <a:off x="6960561" y="3278993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" name="Shape 292"/>
          <p:cNvSpPr/>
          <p:nvPr/>
        </p:nvSpPr>
        <p:spPr>
          <a:xfrm>
            <a:off x="3557783" y="5188652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" name="Shape 292"/>
          <p:cNvSpPr/>
          <p:nvPr/>
        </p:nvSpPr>
        <p:spPr>
          <a:xfrm>
            <a:off x="5027852" y="441040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" name="Shape 292"/>
          <p:cNvSpPr/>
          <p:nvPr/>
        </p:nvSpPr>
        <p:spPr>
          <a:xfrm>
            <a:off x="4589533" y="121693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" name="Shape 292"/>
          <p:cNvSpPr/>
          <p:nvPr/>
        </p:nvSpPr>
        <p:spPr>
          <a:xfrm>
            <a:off x="3125694" y="111568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" name="Shape 303"/>
          <p:cNvSpPr/>
          <p:nvPr/>
        </p:nvSpPr>
        <p:spPr>
          <a:xfrm>
            <a:off x="1459882" y="2052174"/>
            <a:ext cx="5294209" cy="166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3600" b="1" i="0" dirty="0" smtClean="0">
                <a:ln>
                  <a:noFill/>
                </a:ln>
                <a:solidFill>
                  <a:srgbClr val="00B0F0">
                    <a:alpha val="7333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50%</a:t>
            </a:r>
            <a:endParaRPr sz="3600" b="1" i="0" dirty="0">
              <a:ln>
                <a:noFill/>
              </a:ln>
              <a:solidFill>
                <a:srgbClr val="00B0F0">
                  <a:alpha val="7333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</a:endParaRPr>
          </a:p>
        </p:txBody>
      </p:sp>
      <p:sp>
        <p:nvSpPr>
          <p:cNvPr id="41" name="Shape 292"/>
          <p:cNvSpPr/>
          <p:nvPr/>
        </p:nvSpPr>
        <p:spPr>
          <a:xfrm>
            <a:off x="6563553" y="390777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" name="Shape 292"/>
          <p:cNvSpPr/>
          <p:nvPr/>
        </p:nvSpPr>
        <p:spPr>
          <a:xfrm>
            <a:off x="7619962" y="4265067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" name="Shape 292"/>
          <p:cNvSpPr/>
          <p:nvPr/>
        </p:nvSpPr>
        <p:spPr>
          <a:xfrm>
            <a:off x="6912674" y="4462384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" name="Shape 302"/>
          <p:cNvSpPr txBox="1">
            <a:spLocks/>
          </p:cNvSpPr>
          <p:nvPr/>
        </p:nvSpPr>
        <p:spPr>
          <a:xfrm>
            <a:off x="516456" y="3828141"/>
            <a:ext cx="7526437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MUNICÍPIOS DO CIDADE EMPREENDEDORA </a:t>
            </a:r>
            <a:endParaRPr lang="e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1803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6351" y="1758028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168812" y="2263501"/>
            <a:ext cx="1899139" cy="18569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53 MUNICÍPIOS</a:t>
            </a:r>
            <a:endParaRPr lang="pt-BR" sz="2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815900" y="2263499"/>
            <a:ext cx="1899139" cy="18569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280 </a:t>
            </a:r>
            <a:r>
              <a:rPr lang="pt-BR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PROFESSORES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139444" y="2263497"/>
            <a:ext cx="1899139" cy="18569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4.350 ALUNOS</a:t>
            </a:r>
            <a:endParaRPr lang="pt-BR" sz="2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492356" y="2263498"/>
            <a:ext cx="1899139" cy="18569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63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ESCOLAS</a:t>
            </a:r>
            <a:endParaRPr lang="pt-BR" sz="2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2118" y="398841"/>
            <a:ext cx="8499763" cy="547643"/>
          </a:xfrm>
          <a:prstGeom prst="rect">
            <a:avLst/>
          </a:prstGeom>
          <a:solidFill>
            <a:srgbClr val="0073BB">
              <a:alpha val="5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PARCERIA COM A SECRETARIA DE ESTADO DE EDUCAÇÃO DO PARANÁ</a:t>
            </a:r>
            <a:endParaRPr lang="pt-B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17950" y="1984664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16351" y="2165753"/>
            <a:ext cx="9160351" cy="286789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hape 302"/>
          <p:cNvSpPr txBox="1">
            <a:spLocks/>
          </p:cNvSpPr>
          <p:nvPr/>
        </p:nvSpPr>
        <p:spPr>
          <a:xfrm>
            <a:off x="1441704" y="4098462"/>
            <a:ext cx="7526437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NÚMERO DE ESCOLAS PARTICIPANTES DESSE PROJETO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" name="Shape 303"/>
          <p:cNvSpPr/>
          <p:nvPr/>
        </p:nvSpPr>
        <p:spPr>
          <a:xfrm>
            <a:off x="1611086" y="2269772"/>
            <a:ext cx="7514736" cy="16627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6000" b="1" i="0" dirty="0" smtClean="0">
                <a:ln>
                  <a:noFill/>
                </a:ln>
                <a:solidFill>
                  <a:schemeClr val="bg1"/>
                </a:solidFill>
                <a:latin typeface="Muli"/>
              </a:rPr>
              <a:t>670</a:t>
            </a:r>
            <a:endParaRPr sz="6000" b="1" i="0" dirty="0">
              <a:ln>
                <a:noFill/>
              </a:ln>
              <a:solidFill>
                <a:schemeClr val="bg1"/>
              </a:solidFill>
              <a:latin typeface="Muli"/>
            </a:endParaRPr>
          </a:p>
        </p:txBody>
      </p:sp>
      <p:sp>
        <p:nvSpPr>
          <p:cNvPr id="10" name="Shape 479"/>
          <p:cNvSpPr/>
          <p:nvPr/>
        </p:nvSpPr>
        <p:spPr>
          <a:xfrm>
            <a:off x="611020" y="2686257"/>
            <a:ext cx="708063" cy="678832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79"/>
          <p:cNvSpPr/>
          <p:nvPr/>
        </p:nvSpPr>
        <p:spPr>
          <a:xfrm>
            <a:off x="152957" y="3599698"/>
            <a:ext cx="708063" cy="678832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1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17950" y="1984664"/>
            <a:ext cx="9160351" cy="2867891"/>
          </a:xfrm>
          <a:prstGeom prst="rect">
            <a:avLst/>
          </a:prstGeom>
          <a:solidFill>
            <a:schemeClr val="accent1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16351" y="2165753"/>
            <a:ext cx="9160351" cy="286789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hape 302"/>
          <p:cNvSpPr txBox="1">
            <a:spLocks/>
          </p:cNvSpPr>
          <p:nvPr/>
        </p:nvSpPr>
        <p:spPr>
          <a:xfrm>
            <a:off x="1441704" y="4098462"/>
            <a:ext cx="7526437" cy="543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  <a:ea typeface="Muli"/>
                <a:cs typeface="Muli"/>
                <a:sym typeface="Muli"/>
              </a:rPr>
              <a:t>NÚMERO DE PROFESSORES JÁ CAPACITADOS NAS METODOLOGIAS DE ENSINO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" name="Shape 303"/>
          <p:cNvSpPr/>
          <p:nvPr/>
        </p:nvSpPr>
        <p:spPr>
          <a:xfrm>
            <a:off x="1611086" y="2269772"/>
            <a:ext cx="7514736" cy="16627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sz="6000" b="1" i="0" dirty="0" smtClean="0">
                <a:ln>
                  <a:noFill/>
                </a:ln>
                <a:solidFill>
                  <a:schemeClr val="bg1"/>
                </a:solidFill>
                <a:latin typeface="Muli"/>
              </a:rPr>
              <a:t>4.500</a:t>
            </a:r>
            <a:endParaRPr sz="6000" b="1" i="0" dirty="0">
              <a:ln>
                <a:noFill/>
              </a:ln>
              <a:solidFill>
                <a:schemeClr val="bg1"/>
              </a:solidFill>
              <a:latin typeface="Muli"/>
            </a:endParaRPr>
          </a:p>
        </p:txBody>
      </p:sp>
      <p:sp>
        <p:nvSpPr>
          <p:cNvPr id="42" name="Shape 587"/>
          <p:cNvSpPr/>
          <p:nvPr/>
        </p:nvSpPr>
        <p:spPr>
          <a:xfrm>
            <a:off x="316802" y="2570416"/>
            <a:ext cx="670169" cy="608213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587"/>
          <p:cNvSpPr/>
          <p:nvPr/>
        </p:nvSpPr>
        <p:spPr>
          <a:xfrm>
            <a:off x="680914" y="3264141"/>
            <a:ext cx="670169" cy="608213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587"/>
          <p:cNvSpPr/>
          <p:nvPr/>
        </p:nvSpPr>
        <p:spPr>
          <a:xfrm>
            <a:off x="-119257" y="3264140"/>
            <a:ext cx="670169" cy="608213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5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381</Words>
  <Application>Microsoft Office PowerPoint</Application>
  <PresentationFormat>Apresentação na tela (4:3)</PresentationFormat>
  <Paragraphs>78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Agency FB</vt:lpstr>
      <vt:lpstr>Arial</vt:lpstr>
      <vt:lpstr>Arial Black</vt:lpstr>
      <vt:lpstr>Calibri</vt:lpstr>
      <vt:lpstr>Calibri Light</vt:lpstr>
      <vt:lpstr>Muli</vt:lpstr>
      <vt:lpstr>Tahoma</vt:lpstr>
      <vt:lpstr>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Carvalho Morais</dc:creator>
  <cp:lastModifiedBy>Robson Crestani</cp:lastModifiedBy>
  <cp:revision>72</cp:revision>
  <dcterms:created xsi:type="dcterms:W3CDTF">2016-01-07T13:19:42Z</dcterms:created>
  <dcterms:modified xsi:type="dcterms:W3CDTF">2016-05-24T16:04:27Z</dcterms:modified>
</cp:coreProperties>
</file>